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345" r:id="rId2"/>
    <p:sldId id="346" r:id="rId3"/>
    <p:sldId id="347" r:id="rId4"/>
    <p:sldId id="348" r:id="rId5"/>
    <p:sldId id="349" r:id="rId6"/>
    <p:sldId id="350" r:id="rId7"/>
    <p:sldId id="351" r:id="rId8"/>
    <p:sldId id="344" r:id="rId9"/>
  </p:sldIdLst>
  <p:sldSz cx="9144000" cy="6858000" type="screen4x3"/>
  <p:notesSz cx="6858000" cy="9144000"/>
  <p:custDataLst>
    <p:tags r:id="rId11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575F6D"/>
    <a:srgbClr val="FF9933"/>
    <a:srgbClr val="005DAA"/>
    <a:srgbClr val="5DAA00"/>
    <a:srgbClr val="4FAFFF"/>
    <a:srgbClr val="0099FF"/>
    <a:srgbClr val="CCECFF"/>
    <a:srgbClr val="99CCFF"/>
    <a:srgbClr val="66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5434" autoAdjust="0"/>
    <p:restoredTop sz="97959" autoAdjust="0"/>
  </p:normalViewPr>
  <p:slideViewPr>
    <p:cSldViewPr snapToGrid="0">
      <p:cViewPr varScale="1">
        <p:scale>
          <a:sx n="70" d="100"/>
          <a:sy n="70" d="100"/>
        </p:scale>
        <p:origin x="-672" y="-96"/>
      </p:cViewPr>
      <p:guideLst>
        <p:guide orient="horz" pos="2159"/>
        <p:guide pos="97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2" d="100"/>
          <a:sy n="52" d="100"/>
        </p:scale>
        <p:origin x="-1818" y="-84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59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59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259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59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6C2B205D-311F-449C-BC2F-DB011333AA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2B205D-311F-449C-BC2F-DB011333AA5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full_globe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>
          <a:xfrm>
            <a:off x="2590800" y="6553202"/>
            <a:ext cx="3962400" cy="200055"/>
          </a:xfrm>
        </p:spPr>
        <p:txBody>
          <a:bodyPr>
            <a:spAutoFit/>
          </a:bodyPr>
          <a:lstStyle/>
          <a:p>
            <a:r>
              <a:rPr lang="en-US" dirty="0" smtClean="0"/>
              <a:t>HEADER / FOOTER INFORMATION (SUCH AS NORTHROP GRUMMAN PRIVATE / PROPRIETARY LEVEL I)</a:t>
            </a:r>
            <a:endParaRPr lang="en-US" dirty="0"/>
          </a:p>
        </p:txBody>
      </p:sp>
      <p:sp>
        <p:nvSpPr>
          <p:cNvPr id="25" name="Title 4"/>
          <p:cNvSpPr>
            <a:spLocks noGrp="1"/>
          </p:cNvSpPr>
          <p:nvPr>
            <p:ph type="ctrTitle" hasCustomPrompt="1"/>
          </p:nvPr>
        </p:nvSpPr>
        <p:spPr>
          <a:xfrm>
            <a:off x="2293034" y="1927860"/>
            <a:ext cx="6432916" cy="1219200"/>
          </a:xfrm>
        </p:spPr>
        <p:txBody>
          <a:bodyPr tIns="457200" bIns="548640"/>
          <a:lstStyle>
            <a:lvl1pPr algn="r">
              <a:defRPr sz="2800" b="1" spc="4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Main Title, Font: Arial Bold 28pt.</a:t>
            </a:r>
            <a:endParaRPr lang="en-US" dirty="0"/>
          </a:p>
        </p:txBody>
      </p:sp>
      <p:sp>
        <p:nvSpPr>
          <p:cNvPr id="34" name="Text Placeholder 32"/>
          <p:cNvSpPr>
            <a:spLocks noGrp="1"/>
          </p:cNvSpPr>
          <p:nvPr>
            <p:ph type="body" sz="quarter" idx="14" hasCustomPrompt="1"/>
          </p:nvPr>
        </p:nvSpPr>
        <p:spPr>
          <a:xfrm>
            <a:off x="3718947" y="4030729"/>
            <a:ext cx="4968114" cy="457200"/>
          </a:xfrm>
        </p:spPr>
        <p:txBody>
          <a:bodyPr wrap="none" tIns="0"/>
          <a:lstStyle>
            <a:lvl1pPr algn="r">
              <a:buNone/>
              <a:defRPr sz="20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buNone/>
              <a:defRPr sz="2000"/>
            </a:lvl2pPr>
            <a:lvl3pPr>
              <a:buNone/>
              <a:defRPr sz="2000"/>
            </a:lvl3pPr>
            <a:lvl4pPr>
              <a:buNone/>
              <a:defRPr sz="2000"/>
            </a:lvl4pPr>
            <a:lvl5pPr>
              <a:buNone/>
              <a:defRPr sz="2000"/>
            </a:lvl5pPr>
          </a:lstStyle>
          <a:p>
            <a:pPr lvl="0"/>
            <a:r>
              <a:rPr lang="en-US" dirty="0" smtClean="0"/>
              <a:t>Meeting date(s), Arial 20pt.</a:t>
            </a:r>
            <a:endParaRPr lang="en-US" dirty="0"/>
          </a:p>
        </p:txBody>
      </p:sp>
      <p:sp>
        <p:nvSpPr>
          <p:cNvPr id="39" name="Text Placeholder 37"/>
          <p:cNvSpPr>
            <a:spLocks noGrp="1"/>
          </p:cNvSpPr>
          <p:nvPr>
            <p:ph type="body" sz="quarter" idx="15" hasCustomPrompt="1"/>
          </p:nvPr>
        </p:nvSpPr>
        <p:spPr>
          <a:xfrm>
            <a:off x="3719477" y="5038996"/>
            <a:ext cx="4972728" cy="457200"/>
          </a:xfrm>
        </p:spPr>
        <p:txBody>
          <a:bodyPr wrap="none" bIns="18288" anchor="b" anchorCtr="0"/>
          <a:lstStyle>
            <a:lvl1pPr algn="r">
              <a:buNone/>
              <a:defRPr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Speaker’s name, Arial 20pt.</a:t>
            </a:r>
            <a:endParaRPr lang="en-US" dirty="0"/>
          </a:p>
        </p:txBody>
      </p:sp>
      <p:sp>
        <p:nvSpPr>
          <p:cNvPr id="42" name="Text Placeholder 40"/>
          <p:cNvSpPr>
            <a:spLocks noGrp="1"/>
          </p:cNvSpPr>
          <p:nvPr>
            <p:ph type="body" sz="quarter" idx="16" hasCustomPrompt="1"/>
          </p:nvPr>
        </p:nvSpPr>
        <p:spPr>
          <a:xfrm>
            <a:off x="3719477" y="5539740"/>
            <a:ext cx="4972726" cy="381000"/>
          </a:xfrm>
        </p:spPr>
        <p:txBody>
          <a:bodyPr wrap="none" tIns="0" bIns="438912">
            <a:noAutofit/>
          </a:bodyPr>
          <a:lstStyle>
            <a:lvl1pPr algn="r">
              <a:buNone/>
              <a:defRPr sz="16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buNone/>
              <a:defRPr sz="1800"/>
            </a:lvl2pPr>
            <a:lvl3pPr>
              <a:buNone/>
              <a:defRPr sz="1800"/>
            </a:lvl3pPr>
            <a:lvl4pPr>
              <a:buNone/>
              <a:defRPr sz="1800"/>
            </a:lvl4pPr>
            <a:lvl5pPr>
              <a:buNone/>
              <a:defRPr sz="1800"/>
            </a:lvl5pPr>
          </a:lstStyle>
          <a:p>
            <a:pPr lvl="0"/>
            <a:r>
              <a:rPr lang="en-US" dirty="0" smtClean="0"/>
              <a:t>Speaker’s title, Arial 16pt.</a:t>
            </a:r>
            <a:endParaRPr lang="en-US" dirty="0"/>
          </a:p>
        </p:txBody>
      </p:sp>
      <p:sp>
        <p:nvSpPr>
          <p:cNvPr id="45" name="Text Placeholder 43"/>
          <p:cNvSpPr>
            <a:spLocks noGrp="1"/>
          </p:cNvSpPr>
          <p:nvPr>
            <p:ph type="body" sz="quarter" idx="17" hasCustomPrompt="1"/>
          </p:nvPr>
        </p:nvSpPr>
        <p:spPr>
          <a:xfrm>
            <a:off x="2289071" y="3528060"/>
            <a:ext cx="6398779" cy="457200"/>
          </a:xfrm>
        </p:spPr>
        <p:txBody>
          <a:bodyPr wrap="square" anchor="ctr" anchorCtr="0">
            <a:noAutofit/>
          </a:bodyPr>
          <a:lstStyle>
            <a:lvl1pPr algn="r">
              <a:buNone/>
              <a:defRPr sz="2400" b="1" spc="2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Sub-title, Arial Bold 24pt.</a:t>
            </a:r>
            <a:endParaRPr lang="en-US" dirty="0"/>
          </a:p>
        </p:txBody>
      </p:sp>
      <p:pic>
        <p:nvPicPr>
          <p:cNvPr id="22" name="Picture 93" descr="noc_logo blue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2963" y="623089"/>
            <a:ext cx="2382644" cy="415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02080"/>
            <a:ext cx="8382000" cy="4524333"/>
          </a:xfrm>
        </p:spPr>
        <p:txBody>
          <a:bodyPr/>
          <a:lstStyle>
            <a:lvl1pPr>
              <a:spcBef>
                <a:spcPts val="24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6EFC63E-F8D9-44BB-A462-AC735E845F9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90800" y="6553202"/>
            <a:ext cx="3962400" cy="200055"/>
          </a:xfrm>
          <a:prstGeom prst="rect">
            <a:avLst/>
          </a:prstGeom>
        </p:spPr>
        <p:txBody>
          <a:bodyPr>
            <a:spAutoFit/>
          </a:bodyPr>
          <a:lstStyle>
            <a:lvl1pPr algn="ctr">
              <a:defRPr sz="700" baseline="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r>
              <a:rPr lang="en-US" dirty="0" smtClean="0"/>
              <a:t>HEADER / FOOTER INFORMATION (SUCH AS NORTHROP GRUMMAN PRIVATE / PROPRIETARY LEVEL I)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402289"/>
            <a:ext cx="4038600" cy="4525963"/>
          </a:xfrm>
        </p:spPr>
        <p:txBody>
          <a:bodyPr/>
          <a:lstStyle>
            <a:lvl1pPr>
              <a:spcBef>
                <a:spcPts val="2400"/>
              </a:spcBef>
              <a:defRPr sz="2000"/>
            </a:lvl1pPr>
            <a:lvl2pPr>
              <a:spcBef>
                <a:spcPts val="600"/>
              </a:spcBef>
              <a:defRPr sz="1600"/>
            </a:lvl2pPr>
            <a:lvl3pPr>
              <a:spcBef>
                <a:spcPts val="600"/>
              </a:spcBef>
              <a:defRPr sz="1600"/>
            </a:lvl3pPr>
            <a:lvl4pPr>
              <a:spcBef>
                <a:spcPts val="600"/>
              </a:spcBef>
              <a:defRPr sz="1600"/>
            </a:lvl4pPr>
            <a:lvl5pPr>
              <a:spcBef>
                <a:spcPts val="600"/>
              </a:spcBef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0545" y="1402289"/>
            <a:ext cx="4038600" cy="4525963"/>
          </a:xfrm>
        </p:spPr>
        <p:txBody>
          <a:bodyPr/>
          <a:lstStyle>
            <a:lvl1pPr>
              <a:spcBef>
                <a:spcPts val="2400"/>
              </a:spcBef>
              <a:defRPr sz="2000"/>
            </a:lvl1pPr>
            <a:lvl2pPr>
              <a:spcBef>
                <a:spcPts val="600"/>
              </a:spcBef>
              <a:defRPr sz="1600"/>
            </a:lvl2pPr>
            <a:lvl3pPr>
              <a:spcBef>
                <a:spcPts val="600"/>
              </a:spcBef>
              <a:defRPr sz="1600"/>
            </a:lvl3pPr>
            <a:lvl4pPr>
              <a:spcBef>
                <a:spcPts val="600"/>
              </a:spcBef>
              <a:defRPr sz="1600"/>
            </a:lvl4pPr>
            <a:lvl5pPr>
              <a:spcBef>
                <a:spcPts val="600"/>
              </a:spcBef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6D4B03-E339-4C9D-AC39-0BD7C921B5B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90800" y="6553202"/>
            <a:ext cx="3962400" cy="200055"/>
          </a:xfrm>
          <a:prstGeom prst="rect">
            <a:avLst/>
          </a:prstGeom>
        </p:spPr>
        <p:txBody>
          <a:bodyPr>
            <a:spAutoFit/>
          </a:bodyPr>
          <a:lstStyle>
            <a:lvl1pPr algn="ctr">
              <a:defRPr sz="700" baseline="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r>
              <a:rPr lang="en-US" dirty="0" smtClean="0"/>
              <a:t>HEADER / FOOTER INFORMATION (SUCH AS NORTHROP GRUMMAN PRIVATE / PROPRIETARY LEVEL I)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noc_backgroundD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90800" y="6553202"/>
            <a:ext cx="3962400" cy="200055"/>
          </a:xfrm>
          <a:prstGeom prst="rect">
            <a:avLst/>
          </a:prstGeom>
        </p:spPr>
        <p:txBody>
          <a:bodyPr>
            <a:spAutoFit/>
          </a:bodyPr>
          <a:lstStyle>
            <a:lvl1pPr algn="ctr">
              <a:defRPr sz="700" baseline="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r>
              <a:rPr lang="en-US" dirty="0" smtClean="0"/>
              <a:t>HEADER / FOOTER INFORMATION (SUCH AS NORTHROP GRUMMAN PRIVATE / PROPRIETARY LEVEL I)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90800" y="6553202"/>
            <a:ext cx="3962400" cy="200055"/>
          </a:xfrm>
          <a:prstGeom prst="rect">
            <a:avLst/>
          </a:prstGeom>
        </p:spPr>
        <p:txBody>
          <a:bodyPr>
            <a:spAutoFit/>
          </a:bodyPr>
          <a:lstStyle>
            <a:lvl1pPr algn="ctr">
              <a:defRPr sz="700" baseline="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r>
              <a:rPr lang="en-US" dirty="0" smtClean="0"/>
              <a:t>HEADER / FOOTER INFORMATION (SUCH AS NORTHROP GRUMMAN PRIVATE / PROPRIETARY LEVEL I)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76200"/>
            <a:ext cx="6705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402080"/>
            <a:ext cx="8229600" cy="4524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661150"/>
            <a:ext cx="1828800" cy="152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 smtClean="0">
                <a:latin typeface="Arial Narrow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113" name="Rectangle 8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8411" y="6477000"/>
            <a:ext cx="400378" cy="297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6653" tIns="48326" rIns="96653" bIns="48326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300">
                <a:solidFill>
                  <a:srgbClr val="000000"/>
                </a:solidFill>
                <a:latin typeface="Arial" charset="0"/>
              </a:defRPr>
            </a:lvl1pPr>
          </a:lstStyle>
          <a:p>
            <a:fld id="{8E41F33A-8A61-4937-A58C-46521EFFC1C2}" type="slidenum">
              <a:rPr lang="en-US"/>
              <a:pPr/>
              <a:t>‹#›</a:t>
            </a:fld>
            <a:endParaRPr lang="en-US" dirty="0"/>
          </a:p>
        </p:txBody>
      </p:sp>
      <p:pic>
        <p:nvPicPr>
          <p:cNvPr id="1031" name="Picture 109" descr="noc_logo blue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46925" y="381000"/>
            <a:ext cx="17684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90800" y="6553202"/>
            <a:ext cx="3962400" cy="200055"/>
          </a:xfrm>
          <a:prstGeom prst="rect">
            <a:avLst/>
          </a:prstGeom>
        </p:spPr>
        <p:txBody>
          <a:bodyPr>
            <a:spAutoFit/>
          </a:bodyPr>
          <a:lstStyle>
            <a:lvl1pPr algn="ctr">
              <a:defRPr sz="700" baseline="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r>
              <a:rPr lang="en-US" dirty="0" smtClean="0"/>
              <a:t>HEADER / FOOTER INFORMATION (SUCH AS NORTHROP GRUMMAN PRIVATE / PROPRIETARY LEVEL I)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1007663"/>
            <a:ext cx="9144000" cy="45719"/>
          </a:xfrm>
          <a:prstGeom prst="rect">
            <a:avLst/>
          </a:prstGeom>
          <a:solidFill>
            <a:srgbClr val="005DA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3" r:id="rId3"/>
    <p:sldLayoutId id="2147483672" r:id="rId4"/>
    <p:sldLayoutId id="2147483666" r:id="rId5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Tahoma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Tahoma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Tahoma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Tahoma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Tahoma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Tahoma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Tahoma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Tahoma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ts val="2400"/>
        </a:spcBef>
        <a:spcAft>
          <a:spcPct val="0"/>
        </a:spcAft>
        <a:buChar char="•"/>
        <a:defRPr sz="20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1" fontAlgn="base" hangingPunct="1">
        <a:spcBef>
          <a:spcPts val="600"/>
        </a:spcBef>
        <a:spcAft>
          <a:spcPct val="0"/>
        </a:spcAft>
        <a:buChar char="–"/>
        <a:defRPr sz="1600">
          <a:solidFill>
            <a:schemeClr val="tx1"/>
          </a:solidFill>
          <a:latin typeface="Arial" pitchFamily="34" charset="0"/>
          <a:cs typeface="Arial" pitchFamily="34" charset="0"/>
        </a:defRPr>
      </a:lvl2pPr>
      <a:lvl3pPr marL="1143000" indent="-228600" algn="l" rtl="0" eaLnBrk="1" fontAlgn="base" hangingPunct="1">
        <a:spcBef>
          <a:spcPts val="600"/>
        </a:spcBef>
        <a:spcAft>
          <a:spcPct val="0"/>
        </a:spcAft>
        <a:buChar char="•"/>
        <a:defRPr sz="1600">
          <a:solidFill>
            <a:schemeClr val="tx1"/>
          </a:solidFill>
          <a:latin typeface="Arial" pitchFamily="34" charset="0"/>
          <a:cs typeface="Arial" pitchFamily="34" charset="0"/>
        </a:defRPr>
      </a:lvl3pPr>
      <a:lvl4pPr marL="1600200" indent="-228600" algn="l" rtl="0" eaLnBrk="1" fontAlgn="base" hangingPunct="1">
        <a:spcBef>
          <a:spcPts val="600"/>
        </a:spcBef>
        <a:spcAft>
          <a:spcPct val="0"/>
        </a:spcAft>
        <a:buChar char="–"/>
        <a:defRPr sz="1600">
          <a:solidFill>
            <a:schemeClr val="tx1"/>
          </a:solidFill>
          <a:latin typeface="Arial" pitchFamily="34" charset="0"/>
          <a:cs typeface="Arial" pitchFamily="34" charset="0"/>
        </a:defRPr>
      </a:lvl4pPr>
      <a:lvl5pPr marL="2057400" indent="-228600" algn="l" rtl="0" eaLnBrk="1" fontAlgn="base" hangingPunct="1">
        <a:spcBef>
          <a:spcPts val="600"/>
        </a:spcBef>
        <a:spcAft>
          <a:spcPct val="0"/>
        </a:spcAft>
        <a:buChar char="»"/>
        <a:defRPr sz="1600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Importance of Literacy in the Work Place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September, 2011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 smtClean="0"/>
              <a:t>Jacoline Beann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HR Manager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Literacy as the Basis of Education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02080"/>
            <a:ext cx="8445500" cy="4757420"/>
          </a:xfrm>
        </p:spPr>
        <p:txBody>
          <a:bodyPr>
            <a:normAutofit/>
          </a:bodyPr>
          <a:lstStyle/>
          <a:p>
            <a:r>
              <a:rPr lang="en-US" dirty="0" smtClean="0"/>
              <a:t>In the “old” days, the basis of education was firmly rooted in the three “R’s” </a:t>
            </a:r>
          </a:p>
          <a:p>
            <a:pPr lvl="1"/>
            <a:r>
              <a:rPr lang="en-US" dirty="0" smtClean="0"/>
              <a:t>Reading, ‘</a:t>
            </a:r>
            <a:r>
              <a:rPr lang="en-US" dirty="0" err="1" smtClean="0"/>
              <a:t>riting</a:t>
            </a:r>
            <a:r>
              <a:rPr lang="en-US" dirty="0" smtClean="0"/>
              <a:t> and ‘</a:t>
            </a:r>
            <a:r>
              <a:rPr lang="en-US" dirty="0" err="1" smtClean="0"/>
              <a:t>rithmetic</a:t>
            </a:r>
            <a:endParaRPr lang="en-US" dirty="0" smtClean="0"/>
          </a:p>
          <a:p>
            <a:r>
              <a:rPr lang="en-US" dirty="0" smtClean="0"/>
              <a:t> Even though the world and education has changed, the three R’s still apply</a:t>
            </a:r>
          </a:p>
          <a:p>
            <a:pPr lvl="1"/>
            <a:r>
              <a:rPr lang="en-US" dirty="0" smtClean="0"/>
              <a:t>Because they are the keys to opening doors to almost all other disciplines</a:t>
            </a:r>
          </a:p>
          <a:p>
            <a:r>
              <a:rPr lang="en-US" dirty="0" smtClean="0"/>
              <a:t> Two of the three “R’s” define literacy</a:t>
            </a:r>
          </a:p>
          <a:p>
            <a:pPr lvl="1"/>
            <a:r>
              <a:rPr lang="en-US" dirty="0" smtClean="0"/>
              <a:t>Reading and Writing</a:t>
            </a:r>
          </a:p>
          <a:p>
            <a:r>
              <a:rPr lang="en-US" dirty="0" smtClean="0"/>
              <a:t>The third, arithmetic, is very important </a:t>
            </a:r>
          </a:p>
          <a:p>
            <a:pPr lvl="1"/>
            <a:r>
              <a:rPr lang="en-US" dirty="0" smtClean="0"/>
              <a:t>Basis of the whole STEM concept. </a:t>
            </a:r>
          </a:p>
          <a:p>
            <a:pPr lvl="2"/>
            <a:r>
              <a:rPr lang="en-US" dirty="0" smtClean="0"/>
              <a:t>Science, Technology, Engineering and Mathematics</a:t>
            </a:r>
          </a:p>
          <a:p>
            <a:pPr lvl="2"/>
            <a:r>
              <a:rPr lang="en-US" dirty="0" smtClean="0"/>
              <a:t>All the disciplines of STEM start with good number skills</a:t>
            </a:r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6EFC63E-F8D9-44BB-A462-AC735E845F9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Literacy Goes Hand-in-Hand with Technology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Literacy goes hand-in-hand with STEM</a:t>
            </a:r>
          </a:p>
          <a:p>
            <a:pPr lvl="1"/>
            <a:r>
              <a:rPr lang="en-US" dirty="0" smtClean="0"/>
              <a:t>Mathematical ideas are eventually communicated in words</a:t>
            </a:r>
          </a:p>
          <a:p>
            <a:r>
              <a:rPr lang="en-US" dirty="0" smtClean="0"/>
              <a:t>Companies like Northrop Grumman are technically oriented</a:t>
            </a:r>
          </a:p>
          <a:p>
            <a:pPr lvl="1"/>
            <a:r>
              <a:rPr lang="en-US" dirty="0" smtClean="0"/>
              <a:t>But reading and writing very important  </a:t>
            </a:r>
          </a:p>
          <a:p>
            <a:r>
              <a:rPr lang="en-US" dirty="0" smtClean="0"/>
              <a:t>Most communication in the workplace takes place in meetings, presentations, and email</a:t>
            </a:r>
          </a:p>
          <a:p>
            <a:pPr lvl="1"/>
            <a:r>
              <a:rPr lang="en-US" dirty="0" smtClean="0"/>
              <a:t>These communication skills require literacy</a:t>
            </a:r>
          </a:p>
          <a:p>
            <a:pPr lvl="2"/>
            <a:r>
              <a:rPr lang="en-US" dirty="0" smtClean="0"/>
              <a:t>The higher the literacy, the more effective the communication</a:t>
            </a:r>
          </a:p>
          <a:p>
            <a:pPr lvl="2"/>
            <a:r>
              <a:rPr lang="en-US" dirty="0" smtClean="0"/>
              <a:t>The more effective and promotable is the literate employee</a:t>
            </a:r>
          </a:p>
          <a:p>
            <a:pPr lvl="2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6EFC63E-F8D9-44BB-A462-AC735E845F9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9400" y="317500"/>
            <a:ext cx="6692900" cy="635000"/>
          </a:xfrm>
        </p:spPr>
        <p:txBody>
          <a:bodyPr/>
          <a:lstStyle/>
          <a:p>
            <a:r>
              <a:rPr lang="en-US" dirty="0" smtClean="0"/>
              <a:t>Proposals as a Way to Win Business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Proposals are the basic way companies like ours win business</a:t>
            </a:r>
          </a:p>
          <a:p>
            <a:pPr lvl="1"/>
            <a:r>
              <a:rPr lang="en-US" dirty="0" smtClean="0"/>
              <a:t>Proposals are written and must be written well</a:t>
            </a:r>
          </a:p>
          <a:p>
            <a:r>
              <a:rPr lang="en-US" dirty="0" smtClean="0"/>
              <a:t>Besides technical content, literacy skills are important</a:t>
            </a:r>
          </a:p>
          <a:p>
            <a:pPr lvl="1"/>
            <a:r>
              <a:rPr lang="en-US" dirty="0" smtClean="0"/>
              <a:t>Tell a good story</a:t>
            </a:r>
            <a:endParaRPr lang="en-US" sz="1000" dirty="0" smtClean="0"/>
          </a:p>
          <a:p>
            <a:pPr lvl="1"/>
            <a:r>
              <a:rPr lang="en-US" dirty="0" smtClean="0"/>
              <a:t>Provide a coherent solution</a:t>
            </a:r>
            <a:endParaRPr lang="en-US" sz="1000" dirty="0" smtClean="0"/>
          </a:p>
          <a:p>
            <a:pPr lvl="1"/>
            <a:r>
              <a:rPr lang="en-US" dirty="0" smtClean="0"/>
              <a:t>Generate interest and excitement in that story and solution  </a:t>
            </a:r>
            <a:endParaRPr lang="en-US" sz="1000" dirty="0" smtClean="0"/>
          </a:p>
          <a:p>
            <a:pPr lvl="1"/>
            <a:r>
              <a:rPr lang="en-US" dirty="0" smtClean="0"/>
              <a:t>Use metaphor </a:t>
            </a:r>
            <a:endParaRPr lang="en-US" sz="1400" dirty="0" smtClean="0"/>
          </a:p>
          <a:p>
            <a:pPr lvl="1"/>
            <a:r>
              <a:rPr lang="en-US" dirty="0" smtClean="0"/>
              <a:t>Create a compelling argument </a:t>
            </a:r>
          </a:p>
          <a:p>
            <a:pPr lvl="1"/>
            <a:r>
              <a:rPr lang="en-US" dirty="0" smtClean="0"/>
              <a:t>Clearly explain a complex technical problem </a:t>
            </a:r>
          </a:p>
          <a:p>
            <a:pPr lvl="1"/>
            <a:endParaRPr lang="en-US" sz="1400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6EFC63E-F8D9-44BB-A462-AC735E845F9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Literacy in Management Skills and Intellectual Property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Management skills require literacy</a:t>
            </a:r>
          </a:p>
          <a:p>
            <a:pPr lvl="1"/>
            <a:r>
              <a:rPr lang="en-US" dirty="0" smtClean="0"/>
              <a:t>Writing reports</a:t>
            </a:r>
          </a:p>
          <a:p>
            <a:pPr lvl="1"/>
            <a:r>
              <a:rPr lang="en-US" dirty="0" smtClean="0"/>
              <a:t>Performance appraisals </a:t>
            </a:r>
          </a:p>
          <a:p>
            <a:pPr lvl="1"/>
            <a:r>
              <a:rPr lang="en-US" dirty="0" smtClean="0"/>
              <a:t>Written training </a:t>
            </a:r>
          </a:p>
          <a:p>
            <a:pPr lvl="1"/>
            <a:r>
              <a:rPr lang="en-US" dirty="0" smtClean="0"/>
              <a:t>Presentations</a:t>
            </a:r>
          </a:p>
          <a:p>
            <a:pPr>
              <a:buNone/>
            </a:pPr>
            <a:r>
              <a:rPr lang="en-US" dirty="0" smtClean="0"/>
              <a:t>Intellectual Property</a:t>
            </a:r>
          </a:p>
          <a:p>
            <a:pPr lvl="1"/>
            <a:r>
              <a:rPr lang="en-US" dirty="0" smtClean="0"/>
              <a:t>The greatest asset of a modern organization</a:t>
            </a:r>
          </a:p>
          <a:p>
            <a:pPr lvl="1"/>
            <a:r>
              <a:rPr lang="en-US" dirty="0" smtClean="0"/>
              <a:t>Company’s success depends on it</a:t>
            </a:r>
          </a:p>
          <a:p>
            <a:pPr lvl="1"/>
            <a:r>
              <a:rPr lang="en-US" dirty="0" smtClean="0"/>
              <a:t>Intellectual property is made of ideas but created through literacy</a:t>
            </a:r>
          </a:p>
          <a:p>
            <a:pPr lvl="2"/>
            <a:r>
              <a:rPr lang="en-US" sz="1400" dirty="0" smtClean="0"/>
              <a:t>Coherent</a:t>
            </a:r>
          </a:p>
          <a:p>
            <a:pPr lvl="2"/>
            <a:r>
              <a:rPr lang="en-US" sz="1400" dirty="0" smtClean="0"/>
              <a:t>Well thought out</a:t>
            </a:r>
          </a:p>
          <a:p>
            <a:pPr lvl="2"/>
            <a:r>
              <a:rPr lang="en-US" sz="1400" dirty="0" smtClean="0"/>
              <a:t>Accurate  </a:t>
            </a:r>
          </a:p>
          <a:p>
            <a:pPr lvl="2"/>
            <a:r>
              <a:rPr lang="en-US" sz="1400" dirty="0" smtClean="0"/>
              <a:t>Written down </a:t>
            </a:r>
          </a:p>
          <a:p>
            <a:pPr lvl="1">
              <a:buNone/>
            </a:pPr>
            <a:endParaRPr lang="en-US" sz="1200" dirty="0" smtClean="0"/>
          </a:p>
          <a:p>
            <a:pPr lvl="2"/>
            <a:endParaRPr lang="en-US" sz="1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6EFC63E-F8D9-44BB-A462-AC735E845F9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200" dirty="0" smtClean="0"/>
              <a:t>Intellectual property is stored and communicated in several ways </a:t>
            </a:r>
          </a:p>
          <a:p>
            <a:pPr lvl="1"/>
            <a:r>
              <a:rPr lang="en-US" sz="1700" dirty="0" smtClean="0"/>
              <a:t>Reports, schematics, plans, white papers, emails </a:t>
            </a:r>
          </a:p>
          <a:p>
            <a:pPr lvl="1"/>
            <a:r>
              <a:rPr lang="en-US" sz="1700" dirty="0" smtClean="0"/>
              <a:t>Training manuals </a:t>
            </a:r>
          </a:p>
          <a:p>
            <a:pPr lvl="1"/>
            <a:r>
              <a:rPr lang="en-US" sz="1700" dirty="0" smtClean="0"/>
              <a:t> Presentations, slides and charts  </a:t>
            </a:r>
          </a:p>
          <a:p>
            <a:r>
              <a:rPr lang="en-US" sz="2200" dirty="0" smtClean="0"/>
              <a:t>Presentations are key to the way companies communicate</a:t>
            </a:r>
          </a:p>
          <a:p>
            <a:pPr lvl="1"/>
            <a:r>
              <a:rPr lang="en-US" sz="1700" dirty="0" smtClean="0"/>
              <a:t>Ability to express thoughts coherently and logically </a:t>
            </a:r>
          </a:p>
          <a:p>
            <a:r>
              <a:rPr lang="en-US" sz="2200" dirty="0" smtClean="0"/>
              <a:t>Words are tools for thinking and decision making</a:t>
            </a:r>
          </a:p>
          <a:p>
            <a:pPr lvl="1"/>
            <a:r>
              <a:rPr lang="en-US" sz="1700" dirty="0" smtClean="0"/>
              <a:t>Reading and writing create and refine thought as well as express it</a:t>
            </a:r>
          </a:p>
          <a:p>
            <a:pPr lvl="1"/>
            <a:r>
              <a:rPr lang="en-US" sz="1700" dirty="0" smtClean="0"/>
              <a:t>Good decision making requires ability to express ideas in words</a:t>
            </a:r>
          </a:p>
          <a:p>
            <a:pPr lvl="2"/>
            <a:r>
              <a:rPr lang="en-US" sz="1700" dirty="0" smtClean="0"/>
              <a:t>Words and the ability to use words help us formulate, refine and communicate good thoughts.  </a:t>
            </a:r>
          </a:p>
          <a:p>
            <a:pPr lvl="2"/>
            <a:r>
              <a:rPr lang="en-US" sz="1700" dirty="0" smtClean="0"/>
              <a:t>Language affects how people think</a:t>
            </a:r>
          </a:p>
          <a:p>
            <a:pPr lvl="2"/>
            <a:r>
              <a:rPr lang="en-US" sz="1700" dirty="0" smtClean="0"/>
              <a:t>Language affects what they see and how they see it</a:t>
            </a:r>
          </a:p>
          <a:p>
            <a:pPr lvl="1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6EFC63E-F8D9-44BB-A462-AC735E845F95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Literacy creates culture and values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Reading and writing, along with mathematics are the basic tools of civilization </a:t>
            </a:r>
          </a:p>
          <a:p>
            <a:pPr lvl="1"/>
            <a:r>
              <a:rPr lang="en-US" dirty="0" smtClean="0"/>
              <a:t>Key to nurturing intelligent, innovative and resourceful citizens and employees </a:t>
            </a:r>
          </a:p>
          <a:p>
            <a:pPr lvl="1"/>
            <a:r>
              <a:rPr lang="en-US" dirty="0" smtClean="0"/>
              <a:t>Future of our country – the world -- depends on it</a:t>
            </a:r>
          </a:p>
          <a:p>
            <a:r>
              <a:rPr lang="en-US" dirty="0" smtClean="0"/>
              <a:t>We’re all responsible for the culture we create</a:t>
            </a:r>
          </a:p>
          <a:p>
            <a:r>
              <a:rPr lang="en-US" dirty="0" smtClean="0"/>
              <a:t> Best gift we can give to future generations</a:t>
            </a:r>
          </a:p>
          <a:p>
            <a:pPr lvl="1"/>
            <a:r>
              <a:rPr lang="en-US" dirty="0" smtClean="0"/>
              <a:t>A culture where all people have the ability to read and write and think </a:t>
            </a:r>
          </a:p>
          <a:p>
            <a:r>
              <a:rPr lang="en-US" dirty="0" smtClean="0"/>
              <a:t>Greater literacy is a way to build a better world </a:t>
            </a:r>
          </a:p>
          <a:p>
            <a:pPr>
              <a:buNone/>
            </a:pPr>
            <a:r>
              <a:rPr lang="en-US" dirty="0" smtClean="0"/>
              <a:t> 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6EFC63E-F8D9-44BB-A462-AC735E845F95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MTOOLS" val="&lt;WMTools ver=&quot;1.0&quot;&gt;&lt;Timings time=&quot;3/6/2008 12:03:03 PM&quot;&gt;&lt;Slide id=&quot;335&quot; dur=&quot;.609375&quot;/&gt;&lt;Slide id=&quot;337&quot; dur=&quot;13.53516&quot;/&gt;&lt;Slide id=&quot;335&quot; dur=&quot;.765625&quot;/&gt;&lt;Slide id=&quot;337&quot; dur=&quot;4.699219&quot;/&gt;&lt;Slide id=&quot;312&quot; dur=&quot;2.902344&quot;/&gt;&lt;Slide id=&quot;313&quot; dur=&quot;7.195313&quot;/&gt;&lt;Slide id=&quot;316&quot; dur=&quot;10.69141&quot;/&gt;&lt;Slide id=&quot;317&quot; dur=&quot;1.734375&quot;/&gt;&lt;Slide id=&quot;336&quot; dur=&quot;1.703125&quot;/&gt;&lt;Slide id=&quot;338&quot; dur=&quot;1&quot;/&gt;&lt;/Timings&gt;&lt;/WMTools&gt;"/>
</p:tagLst>
</file>

<file path=ppt/theme/theme1.xml><?xml version="1.0" encoding="utf-8"?>
<a:theme xmlns:a="http://schemas.openxmlformats.org/drawingml/2006/main" name="noc_ppt_2010template">
  <a:themeElements>
    <a:clrScheme name="Default Design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DAA"/>
      </a:accent1>
      <a:accent2>
        <a:srgbClr val="CC0000"/>
      </a:accent2>
      <a:accent3>
        <a:srgbClr val="FFFFFF"/>
      </a:accent3>
      <a:accent4>
        <a:srgbClr val="000000"/>
      </a:accent4>
      <a:accent5>
        <a:srgbClr val="AAB6D2"/>
      </a:accent5>
      <a:accent6>
        <a:srgbClr val="B90000"/>
      </a:accent6>
      <a:hlink>
        <a:srgbClr val="4FAFFF"/>
      </a:hlink>
      <a:folHlink>
        <a:srgbClr val="009600"/>
      </a:folHlink>
    </a:clrScheme>
    <a:fontScheme name="Default Design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</a:spPr>
      <a:bodyPr rtlCol="0" anchor="ctr"/>
      <a:lstStyle>
        <a:defPPr algn="ctr">
          <a:defRPr/>
        </a:defPPr>
      </a:lstStyle>
      <a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a:style>
    </a:spDef>
    <a:txDef>
      <a:spPr>
        <a:noFill/>
      </a:spPr>
      <a:bodyPr wrap="square" rtlCol="0">
        <a:spAutoFit/>
      </a:bodyPr>
      <a:lstStyle>
        <a:defPPr>
          <a:defRPr sz="1600" dirty="0">
            <a:latin typeface="Arial" pitchFamily="34" charset="0"/>
            <a:cs typeface="Arial" pitchFamily="34" charset="0"/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5DAA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AAB6D2"/>
        </a:accent5>
        <a:accent6>
          <a:srgbClr val="B90000"/>
        </a:accent6>
        <a:hlink>
          <a:srgbClr val="4FAFFF"/>
        </a:hlink>
        <a:folHlink>
          <a:srgbClr val="00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5DAA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AAB6D2"/>
        </a:accent5>
        <a:accent6>
          <a:srgbClr val="B90000"/>
        </a:accent6>
        <a:hlink>
          <a:srgbClr val="4FAFFF"/>
        </a:hlink>
        <a:folHlink>
          <a:srgbClr val="009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noc_ppt_2010template</Template>
  <TotalTime>73</TotalTime>
  <Words>492</Words>
  <Application>Microsoft Office PowerPoint</Application>
  <PresentationFormat>On-screen Show (4:3)</PresentationFormat>
  <Paragraphs>82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noc_ppt_2010template</vt:lpstr>
      <vt:lpstr>Importance of Literacy in the Work Place</vt:lpstr>
      <vt:lpstr>Literacy as the Basis of Education</vt:lpstr>
      <vt:lpstr>Literacy Goes Hand-in-Hand with Technology</vt:lpstr>
      <vt:lpstr>Proposals as a Way to Win Business </vt:lpstr>
      <vt:lpstr>Literacy in Management Skills and Intellectual Property</vt:lpstr>
      <vt:lpstr>Presentations</vt:lpstr>
      <vt:lpstr>Literacy creates culture and values</vt:lpstr>
      <vt:lpstr>Slide 8</vt:lpstr>
    </vt:vector>
  </TitlesOfParts>
  <Company>Northrop Grumman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s398198</dc:creator>
  <cp:lastModifiedBy>Steviq</cp:lastModifiedBy>
  <cp:revision>12</cp:revision>
  <dcterms:created xsi:type="dcterms:W3CDTF">2010-06-02T17:19:33Z</dcterms:created>
  <dcterms:modified xsi:type="dcterms:W3CDTF">2011-10-24T14:02:12Z</dcterms:modified>
</cp:coreProperties>
</file>